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68" r:id="rId14"/>
    <p:sldId id="270" r:id="rId15"/>
    <p:sldId id="327" r:id="rId16"/>
    <p:sldId id="271" r:id="rId17"/>
    <p:sldId id="272" r:id="rId18"/>
    <p:sldId id="31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14" r:id="rId28"/>
    <p:sldId id="282" r:id="rId29"/>
    <p:sldId id="283" r:id="rId30"/>
    <p:sldId id="284" r:id="rId31"/>
    <p:sldId id="281" r:id="rId32"/>
    <p:sldId id="285" r:id="rId33"/>
    <p:sldId id="286" r:id="rId34"/>
    <p:sldId id="287" r:id="rId35"/>
    <p:sldId id="288" r:id="rId36"/>
    <p:sldId id="317" r:id="rId37"/>
    <p:sldId id="332" r:id="rId38"/>
    <p:sldId id="289" r:id="rId39"/>
    <p:sldId id="290" r:id="rId40"/>
    <p:sldId id="291" r:id="rId41"/>
    <p:sldId id="292" r:id="rId42"/>
    <p:sldId id="294" r:id="rId43"/>
    <p:sldId id="295" r:id="rId44"/>
    <p:sldId id="328" r:id="rId45"/>
    <p:sldId id="330" r:id="rId46"/>
    <p:sldId id="331" r:id="rId47"/>
    <p:sldId id="329" r:id="rId48"/>
    <p:sldId id="296" r:id="rId49"/>
    <p:sldId id="297" r:id="rId50"/>
    <p:sldId id="298" r:id="rId51"/>
    <p:sldId id="299" r:id="rId52"/>
    <p:sldId id="300" r:id="rId53"/>
    <p:sldId id="313" r:id="rId54"/>
    <p:sldId id="315" r:id="rId55"/>
    <p:sldId id="302" r:id="rId56"/>
    <p:sldId id="303" r:id="rId57"/>
    <p:sldId id="304" r:id="rId58"/>
    <p:sldId id="333" r:id="rId59"/>
    <p:sldId id="305" r:id="rId60"/>
    <p:sldId id="318" r:id="rId61"/>
    <p:sldId id="311" r:id="rId62"/>
    <p:sldId id="319" r:id="rId63"/>
    <p:sldId id="312" r:id="rId64"/>
    <p:sldId id="322" r:id="rId65"/>
    <p:sldId id="320" r:id="rId66"/>
    <p:sldId id="321" r:id="rId67"/>
    <p:sldId id="324" r:id="rId68"/>
    <p:sldId id="323" r:id="rId69"/>
    <p:sldId id="301" r:id="rId70"/>
    <p:sldId id="306" r:id="rId71"/>
    <p:sldId id="325" r:id="rId72"/>
    <p:sldId id="307" r:id="rId73"/>
    <p:sldId id="308" r:id="rId74"/>
    <p:sldId id="326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F40FF"/>
    <a:srgbClr val="0096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75"/>
    <p:restoredTop sz="94838"/>
  </p:normalViewPr>
  <p:slideViewPr>
    <p:cSldViewPr snapToGrid="0">
      <p:cViewPr>
        <p:scale>
          <a:sx n="185" d="100"/>
          <a:sy n="185" d="100"/>
        </p:scale>
        <p:origin x="880" y="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fc6dc5c99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fc6dc5c99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fc6dc5c9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fc6dc5c9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fc6dc5c9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fc6dc5c9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fc6dc5c99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fc6dc5c99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c6dc5c99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c6dc5c99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fc6dc5c99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fc6dc5c99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fc6dc5c99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fc6dc5c99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f0017ac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f0017ac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0f0017ac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0f0017ac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0f0017a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0f0017a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0f0017a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0f0017a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0f0017ac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0f0017ac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c6dc5c9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c6dc5c99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f0017ac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0f0017ac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c6dc5c99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c6dc5c99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c6dc5c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c6dc5c9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keep entire code and history on their local machines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make any changes without internet access (except for pushing and pulling from a remote server)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fc6dc5c9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fc6dc5c9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r.edu/research-computing/the-grid/using-the-grid/bash-command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ynoldng/my-repo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tiff"/><Relationship Id="rId4" Type="http://schemas.openxmlformats.org/officeDocument/2006/relationships/image" Target="../media/image83.tif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tiff"/><Relationship Id="rId3" Type="http://schemas.openxmlformats.org/officeDocument/2006/relationships/image" Target="../media/image86.tiff"/><Relationship Id="rId7" Type="http://schemas.openxmlformats.org/officeDocument/2006/relationships/image" Target="../media/image90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tiff"/><Relationship Id="rId5" Type="http://schemas.openxmlformats.org/officeDocument/2006/relationships/image" Target="../media/image88.tiff"/><Relationship Id="rId4" Type="http://schemas.openxmlformats.org/officeDocument/2006/relationships/image" Target="../media/image87.tiff"/><Relationship Id="rId9" Type="http://schemas.openxmlformats.org/officeDocument/2006/relationships/image" Target="../media/image92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Git and Github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537150" y="31573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Raynold 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NUS Hackers</a:t>
            </a:r>
            <a:endParaRPr/>
          </a:p>
        </p:txBody>
      </p:sp>
      <p:pic>
        <p:nvPicPr>
          <p:cNvPr id="56" name="Google Shape;56;p13" descr="logo 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4961" y="4519300"/>
            <a:ext cx="2864239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Change directory. Change to certain directory name if provided</a:t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443625" y="2346925"/>
            <a:ext cx="7829302" cy="1960875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8D23-8E77-1A4C-9155-1CFC95F09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46" y="1956312"/>
            <a:ext cx="8124108" cy="20347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Show directory contents, lists names of files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25" y="2420150"/>
            <a:ext cx="6799552" cy="16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mkdir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Creates a directory of the specified name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37" y="2255598"/>
            <a:ext cx="7397325" cy="18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Display contents of a file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01" y="2421725"/>
            <a:ext cx="7972601" cy="11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Removes a specified file. PERMANENT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74" y="2227200"/>
            <a:ext cx="7339797" cy="178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1D5C-E353-594F-999C-3A3086A3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Ctrl-c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AB282-2D6D-FF44-83E7-B21F316B1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Cancels everything</a:t>
            </a:r>
          </a:p>
        </p:txBody>
      </p:sp>
    </p:spTree>
    <p:extLst>
      <p:ext uri="{BB962C8B-B14F-4D97-AF65-F5344CB8AC3E}">
        <p14:creationId xmlns:p14="http://schemas.microsoft.com/office/powerpoint/2010/main" val="389677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Copy specific file to a new name file. Use -r flag to copy a directory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37" y="2291398"/>
            <a:ext cx="7122322" cy="17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</a:t>
            </a: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Move/rename a file or directory</a:t>
            </a:r>
            <a:endParaRPr/>
          </a:p>
        </p:txBody>
      </p:sp>
      <p:sp>
        <p:nvSpPr>
          <p:cNvPr id="175" name="Google Shape;175;p29"/>
          <p:cNvSpPr/>
          <p:nvPr/>
        </p:nvSpPr>
        <p:spPr>
          <a:xfrm>
            <a:off x="776000" y="2301448"/>
            <a:ext cx="7258152" cy="1795300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74DAA-418D-354A-AA24-B538B08F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2042864"/>
            <a:ext cx="8303559" cy="20538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FC18-9D1D-9E42-9698-45926537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Tdlr</a:t>
            </a:r>
            <a:r>
              <a:rPr lang="en-US" dirty="0"/>
              <a:t>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D5661-DC26-7945-863F-2A6318FB9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&lt;folder&gt;: change directory</a:t>
            </a:r>
          </a:p>
          <a:p>
            <a:r>
              <a:rPr lang="en-US" dirty="0"/>
              <a:t>ls: show directory contents</a:t>
            </a:r>
          </a:p>
          <a:p>
            <a:r>
              <a:rPr lang="en-US" dirty="0" err="1"/>
              <a:t>mkdir</a:t>
            </a:r>
            <a:r>
              <a:rPr lang="en-US" dirty="0"/>
              <a:t> &lt;folder&gt;: create a new folder</a:t>
            </a:r>
          </a:p>
          <a:p>
            <a:r>
              <a:rPr lang="en-US" dirty="0"/>
              <a:t>cat &lt;file&gt;: print contents of the file</a:t>
            </a:r>
          </a:p>
          <a:p>
            <a:r>
              <a:rPr lang="en-US" dirty="0"/>
              <a:t>rm &lt;file&gt;: remove file</a:t>
            </a:r>
          </a:p>
          <a:p>
            <a:r>
              <a:rPr lang="en-US" dirty="0"/>
              <a:t>rm -r &lt;folder&gt;: remove folder</a:t>
            </a:r>
          </a:p>
          <a:p>
            <a:r>
              <a:rPr lang="en-US" dirty="0"/>
              <a:t>cp &lt;target&gt; &lt;destination&gt;: copy target file to destination</a:t>
            </a:r>
          </a:p>
          <a:p>
            <a:r>
              <a:rPr lang="en-US" dirty="0"/>
              <a:t>mv &lt;target&gt; &lt;destination&gt;: move target file to destination</a:t>
            </a:r>
          </a:p>
          <a:p>
            <a:r>
              <a:rPr lang="en-US" dirty="0"/>
              <a:t>To learn more: </a:t>
            </a:r>
            <a:r>
              <a:rPr lang="en-US" dirty="0">
                <a:hlinkClick r:id="rId2"/>
              </a:rPr>
              <a:t>https://www.unr.edu/research-computing/the-grid/using-the-grid/bash-commands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39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Git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Important git terminology are in </a:t>
            </a:r>
            <a:r>
              <a:rPr lang="en">
                <a:solidFill>
                  <a:srgbClr val="FF00FF"/>
                </a:solidFill>
              </a:rPr>
              <a:t>magenta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Install git and create a </a:t>
            </a:r>
            <a:r>
              <a:rPr lang="en" dirty="0" err="1"/>
              <a:t>Github</a:t>
            </a:r>
            <a:r>
              <a:rPr lang="en" dirty="0"/>
              <a:t> account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is Git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Basic Bash Commands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Using Git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Using </a:t>
            </a:r>
            <a:r>
              <a:rPr lang="en" dirty="0" err="1"/>
              <a:t>Github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Advanced Workflows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Quality of Life Hacks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DB8E31-7FAF-7145-A253-C2F6D22B70D6}"/>
              </a:ext>
            </a:extLst>
          </p:cNvPr>
          <p:cNvSpPr/>
          <p:nvPr/>
        </p:nvSpPr>
        <p:spPr>
          <a:xfrm>
            <a:off x="1283640" y="2999860"/>
            <a:ext cx="732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600"/>
              </a:spcBef>
              <a:spcAft>
                <a:spcPts val="1600"/>
              </a:spcAft>
            </a:pPr>
            <a:r>
              <a:rPr lang="en" dirty="0">
                <a:solidFill>
                  <a:srgbClr val="EEEEEE"/>
                </a:solidFill>
              </a:rPr>
              <a:t>✅ </a:t>
            </a:r>
            <a:r>
              <a:rPr lang="en-US" dirty="0">
                <a:solidFill>
                  <a:srgbClr val="EEEEEE"/>
                </a:solidFill>
              </a:rPr>
              <a:t>Gifs</a:t>
            </a:r>
          </a:p>
        </p:txBody>
      </p:sp>
      <p:pic>
        <p:nvPicPr>
          <p:cNvPr id="6" name="Google Shape;71;p15">
            <a:extLst>
              <a:ext uri="{FF2B5EF4-FFF2-40B4-BE49-F238E27FC236}">
                <a16:creationId xmlns:a16="http://schemas.microsoft.com/office/drawing/2014/main" id="{388837FD-E028-2D45-9995-94ED79F782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100" y="2907873"/>
            <a:ext cx="875025" cy="4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421C58-41E8-B543-98FD-042ED2440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235" y="3500476"/>
            <a:ext cx="1482300" cy="1482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343734-534A-4247-B4AD-633FBE51391F}"/>
              </a:ext>
            </a:extLst>
          </p:cNvPr>
          <p:cNvSpPr/>
          <p:nvPr/>
        </p:nvSpPr>
        <p:spPr>
          <a:xfrm>
            <a:off x="1283640" y="4037458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dirty="0">
                <a:solidFill>
                  <a:srgbClr val="EEEEEE"/>
                </a:solidFill>
              </a:rPr>
              <a:t>✅ </a:t>
            </a:r>
            <a:r>
              <a:rPr lang="en-US" dirty="0">
                <a:solidFill>
                  <a:srgbClr val="EEEEEE"/>
                </a:solidFill>
              </a:rPr>
              <a:t>Memes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Concept: Repositories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Often shortened to "repo"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rgbClr val="FF40FF"/>
                </a:solidFill>
              </a:rPr>
              <a:t>R</a:t>
            </a:r>
            <a:r>
              <a:rPr lang="en" dirty="0" err="1">
                <a:solidFill>
                  <a:srgbClr val="FF40FF"/>
                </a:solidFill>
              </a:rPr>
              <a:t>epository</a:t>
            </a:r>
            <a:r>
              <a:rPr lang="en" dirty="0"/>
              <a:t>: Collection of all the files and history of these files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contains all commits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 Repo &lt;=&gt; 1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live on a local machine or on a remote server (e.g. </a:t>
            </a:r>
            <a:r>
              <a:rPr lang="en" dirty="0" err="1"/>
              <a:t>Github</a:t>
            </a:r>
            <a:r>
              <a:rPr lang="en" dirty="0"/>
              <a:t>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4CEC-D60A-A445-8C86-85ADD103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local git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676B0-9298-8C4B-9E66-38DBFE2A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D435A-D25E-E246-9128-92A40C14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695450"/>
            <a:ext cx="7073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7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35358-A911-6446-829B-FFB5E62D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Add a new file to the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1CCC5-85A6-644F-97CF-B4F2C0D24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EE5C7-ACC5-7146-B1E5-99C7F8CA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1930400"/>
            <a:ext cx="53213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5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97A4-C28E-4949-879F-3D56DC38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status of the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92871-4F96-D041-90FA-B14F2076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17" y="1671795"/>
            <a:ext cx="5609365" cy="2358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F1D7B6-E5A5-7640-96AE-198401E84FC7}"/>
              </a:ext>
            </a:extLst>
          </p:cNvPr>
          <p:cNvSpPr/>
          <p:nvPr/>
        </p:nvSpPr>
        <p:spPr>
          <a:xfrm>
            <a:off x="2022946" y="2081294"/>
            <a:ext cx="462956" cy="206908"/>
          </a:xfrm>
          <a:prstGeom prst="rect">
            <a:avLst/>
          </a:prstGeom>
          <a:solidFill>
            <a:srgbClr val="EEEEEE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E84D5E-E7A8-A44D-B54E-FB9808B3F281}"/>
              </a:ext>
            </a:extLst>
          </p:cNvPr>
          <p:cNvSpPr/>
          <p:nvPr/>
        </p:nvSpPr>
        <p:spPr>
          <a:xfrm>
            <a:off x="2022945" y="2422952"/>
            <a:ext cx="533049" cy="206908"/>
          </a:xfrm>
          <a:prstGeom prst="rect">
            <a:avLst/>
          </a:prstGeom>
          <a:solidFill>
            <a:srgbClr val="EEEEEE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64B2E-F6D5-1E4F-A8D2-722C3B5C3D45}"/>
              </a:ext>
            </a:extLst>
          </p:cNvPr>
          <p:cNvSpPr/>
          <p:nvPr/>
        </p:nvSpPr>
        <p:spPr>
          <a:xfrm>
            <a:off x="1802576" y="2747411"/>
            <a:ext cx="683326" cy="206908"/>
          </a:xfrm>
          <a:prstGeom prst="rect">
            <a:avLst/>
          </a:prstGeom>
          <a:solidFill>
            <a:srgbClr val="EEEEEE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4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F7B79-3F7D-C949-9C9F-38F0EF78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Commits and Staging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E21D-3736-6C40-AEE4-FBEC9C43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FF40FF"/>
                </a:solidFill>
              </a:rPr>
              <a:t>Commit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: record of files that you have changed since last commit</a:t>
            </a:r>
          </a:p>
          <a:p>
            <a:r>
              <a:rPr lang="en-US" sz="1600" dirty="0">
                <a:solidFill>
                  <a:schemeClr val="tx1"/>
                </a:solidFill>
              </a:rPr>
              <a:t>To add a file to a commit, you need to add it to the </a:t>
            </a:r>
            <a:r>
              <a:rPr lang="en-US" sz="1600" dirty="0">
                <a:solidFill>
                  <a:srgbClr val="FF40FF"/>
                </a:solidFill>
              </a:rPr>
              <a:t>staging environment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114300" indent="0" algn="ctr"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&lt;filename&gt;</a:t>
            </a:r>
          </a:p>
          <a:p>
            <a:r>
              <a:rPr lang="en-US" sz="1600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Staging Environment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(or index) tracks changes that you want to commit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using the git add command to add all the files you want, package them into a commit with the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36F89-4DD7-2449-A893-F7E3EA3C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92" y="2966857"/>
            <a:ext cx="3578416" cy="20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1F11-1FF2-6541-8E94-6D78A969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Step 3: Adding a file to staging environment /wooden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7644B-8FB4-7342-93B0-CDFFF99B0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666274" cy="3416400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&lt;filename&gt;</a:t>
            </a:r>
            <a:r>
              <a:rPr lang="en-US" dirty="0"/>
              <a:t> : add change in working directory to the staging area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. </a:t>
            </a:r>
            <a:r>
              <a:rPr lang="en-US" dirty="0"/>
              <a:t>: add all new or changed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E6CA2-EE99-234D-9211-5DADFD40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879" y="1390165"/>
            <a:ext cx="4633421" cy="29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9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A7A2-C7AB-D741-B71F-0151E0E4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a commit / moving to steel safe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2670B-964F-F14A-B00F-3908C9FE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40" y="1232503"/>
            <a:ext cx="5326919" cy="28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71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AC7A-799D-3240-8172-7142982E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AAC1B-416D-CB4A-9B20-E80F5A3FD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E510C-0327-D943-BA4F-7FBBB68F8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46" y="1287108"/>
            <a:ext cx="4979643" cy="31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5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1F4F-13C0-5F4C-A5E9-F33E695B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855C0-A8FF-8247-9D1D-5849934F9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99% of the time: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</a:t>
            </a:r>
          </a:p>
          <a:p>
            <a:r>
              <a:rPr lang="en-US" dirty="0"/>
              <a:t>To see a very compressed log where each commit is one line: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--pretty=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endParaRPr lang="en-US" dirty="0"/>
          </a:p>
          <a:p>
            <a:r>
              <a:rPr lang="en-US" dirty="0"/>
              <a:t>To see only the commits of a certain author: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--author=bob</a:t>
            </a:r>
          </a:p>
          <a:p>
            <a:r>
              <a:rPr lang="en-US" dirty="0"/>
              <a:t>Or maybe you want to see an ASCII art tree of all the branches, decorated with the names of tags and branches: 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--graph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--decorate --all</a:t>
            </a:r>
          </a:p>
          <a:p>
            <a:r>
              <a:rPr lang="en-US" dirty="0"/>
              <a:t>See only which files have changed: 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--name-status</a:t>
            </a:r>
          </a:p>
          <a:p>
            <a:r>
              <a:rPr lang="en-US" dirty="0"/>
              <a:t>For more, see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04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BAFE-C655-8949-86DE-FEDF07A3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typical project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F8D12-121E-F84C-B242-FA00F5EC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12" y="1444887"/>
            <a:ext cx="4779375" cy="2831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9F9174-9DBE-EF4C-90DA-5200DD3A9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96" y="1907953"/>
            <a:ext cx="684870" cy="663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E88EE-A00C-9E46-9E91-D8F76FCA0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713" y="3461978"/>
            <a:ext cx="780718" cy="53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18F3C3-1E25-CB4F-A4C1-E79156941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096" y="2775204"/>
            <a:ext cx="669952" cy="527558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27C0B9B-1DA3-6D43-82B7-1BA1C7DC9C01}"/>
              </a:ext>
            </a:extLst>
          </p:cNvPr>
          <p:cNvSpPr/>
          <p:nvPr/>
        </p:nvSpPr>
        <p:spPr>
          <a:xfrm>
            <a:off x="2423160" y="1763486"/>
            <a:ext cx="274320" cy="88827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9BBF4-C57E-174C-BBDC-05BD602E95F1}"/>
              </a:ext>
            </a:extLst>
          </p:cNvPr>
          <p:cNvCxnSpPr>
            <a:stCxn id="7" idx="3"/>
          </p:cNvCxnSpPr>
          <p:nvPr/>
        </p:nvCxnSpPr>
        <p:spPr>
          <a:xfrm>
            <a:off x="2298048" y="3038983"/>
            <a:ext cx="2273952" cy="961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07FA40-C215-6D44-A027-04F6E85E57B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353431" y="3522309"/>
            <a:ext cx="2218569" cy="2085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Git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www.github.com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Github Account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400" y="2202175"/>
            <a:ext cx="1962275" cy="22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25" y="2571750"/>
            <a:ext cx="3281758" cy="18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2C98-CBE3-1F43-A230-B3BC7352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weird terms?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71360-39E5-AC48-B78E-FED7AA677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 sz="1600" dirty="0">
                <a:solidFill>
                  <a:srgbClr val="FF40FF"/>
                </a:solidFill>
              </a:rPr>
              <a:t>HEAD</a:t>
            </a:r>
            <a:r>
              <a:rPr lang="en-US" sz="1600" dirty="0"/>
              <a:t>: a reference to the last commit in the currently checked-out branch</a:t>
            </a:r>
          </a:p>
          <a:p>
            <a:r>
              <a:rPr lang="en-US" sz="1600" dirty="0">
                <a:solidFill>
                  <a:srgbClr val="FF40FF"/>
                </a:solidFill>
              </a:rPr>
              <a:t>MASTER</a:t>
            </a:r>
            <a:r>
              <a:rPr lang="en-US" sz="1600" dirty="0"/>
              <a:t>: (traditionally) the main branch in your project</a:t>
            </a:r>
          </a:p>
          <a:p>
            <a:r>
              <a:rPr lang="en-US" sz="1600" dirty="0">
                <a:solidFill>
                  <a:srgbClr val="FF40FF"/>
                </a:solidFill>
              </a:rPr>
              <a:t>Branch</a:t>
            </a:r>
            <a:r>
              <a:rPr lang="en-US" sz="1600" dirty="0"/>
              <a:t>: pointer to some commit </a:t>
            </a:r>
          </a:p>
          <a:p>
            <a:r>
              <a:rPr lang="en-US" sz="1600" dirty="0">
                <a:solidFill>
                  <a:srgbClr val="FF40FF"/>
                </a:solidFill>
              </a:rPr>
              <a:t>Stage (cache)</a:t>
            </a:r>
            <a:r>
              <a:rPr lang="en-US" sz="1600" dirty="0"/>
              <a:t>: where you place files to commit to the git repo (wooden box)</a:t>
            </a:r>
            <a:endParaRPr lang="en-US" sz="1200" dirty="0"/>
          </a:p>
          <a:p>
            <a:r>
              <a:rPr lang="en-US" sz="1600" dirty="0">
                <a:solidFill>
                  <a:srgbClr val="FF40FF"/>
                </a:solidFill>
              </a:rPr>
              <a:t>Working Directory</a:t>
            </a:r>
            <a:r>
              <a:rPr lang="en-US" sz="1600" dirty="0"/>
              <a:t>: current local directory that you are working on (cardboard box)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5ED50-9FE0-1040-AA34-7FED7862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41" y="1502708"/>
            <a:ext cx="4023059" cy="23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31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A063-E99F-124C-AEA0-B0F24357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7B77-BA4F-BB45-9768-2172DE7EC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Add a few more lines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your_name.txt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commit the change</a:t>
            </a:r>
          </a:p>
          <a:p>
            <a:pPr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new file, add some text and commit that change</a:t>
            </a:r>
          </a:p>
          <a:p>
            <a:pPr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&lt;filename&gt;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command adds the file to staging, how to undo that? (Hint: study the output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status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486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7CBF13-E7D0-3345-8B5C-D68B29E5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57F677-3579-9E4D-A766-2C35EB6671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1BFDAD-D192-F34F-BB54-B050475EA9D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3D993-FB09-E848-B727-099062AB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173" y="1149081"/>
            <a:ext cx="3428118" cy="28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45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F4762-FE23-9E47-B11D-B0187C75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952806-953B-234F-AB24-FE8F4B686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web-based git repository hosting service. Hosts </a:t>
            </a:r>
            <a:r>
              <a:rPr lang="en-US" dirty="0">
                <a:solidFill>
                  <a:srgbClr val="FF40FF"/>
                </a:solidFill>
              </a:rPr>
              <a:t>remote repositories</a:t>
            </a:r>
          </a:p>
          <a:p>
            <a:r>
              <a:rPr lang="en-US" dirty="0">
                <a:solidFill>
                  <a:schemeClr val="tx2"/>
                </a:solidFill>
              </a:rPr>
              <a:t>Allows for code collaboration with anyone online</a:t>
            </a:r>
          </a:p>
          <a:p>
            <a:r>
              <a:rPr lang="en-US" dirty="0">
                <a:solidFill>
                  <a:schemeClr val="tx2"/>
                </a:solidFill>
              </a:rPr>
              <a:t>Additional functionality on top of git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UI, documentation, issues, pull requests/review and more</a:t>
            </a:r>
          </a:p>
          <a:p>
            <a:pPr marL="11430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D8672-863A-AD49-8380-6755CB55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3" y="3338106"/>
            <a:ext cx="2854198" cy="1486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A23E3-9813-AC43-A805-B9D338DCD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065" y="3338106"/>
            <a:ext cx="2975791" cy="10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25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2EAA-1775-C84D-9C45-55FC957E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Create a new repository on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6BA5C-0C15-F049-AFEF-B5FAE447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5" y="1154702"/>
            <a:ext cx="1908148" cy="1178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29F2B-DD6E-364F-8A90-A376D31B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3" y="2455900"/>
            <a:ext cx="2773844" cy="2434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132DCF-3E5E-0B41-B9FA-D6B9C54718DF}"/>
              </a:ext>
            </a:extLst>
          </p:cNvPr>
          <p:cNvSpPr/>
          <p:nvPr/>
        </p:nvSpPr>
        <p:spPr>
          <a:xfrm>
            <a:off x="1367265" y="1677581"/>
            <a:ext cx="558115" cy="247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19748-18AD-A74C-B31A-EE51DDCF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21679"/>
            <a:ext cx="4284456" cy="2127851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3AD53E0-D842-BF4A-AFCA-5B30BBBBBD2C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307905" y="2784290"/>
            <a:ext cx="1340390" cy="43736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C93AE-9B90-FD49-9B18-AAC3A8262366}"/>
              </a:ext>
            </a:extLst>
          </p:cNvPr>
          <p:cNvCxnSpPr>
            <a:stCxn id="5" idx="3"/>
          </p:cNvCxnSpPr>
          <p:nvPr/>
        </p:nvCxnSpPr>
        <p:spPr>
          <a:xfrm flipV="1">
            <a:off x="3970627" y="2927536"/>
            <a:ext cx="601373" cy="745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822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88A2-DB12-9448-BAE1-4D8E7426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Push master branch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4498-1F6D-C442-9446-7FA659ED6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86293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Specify remote upstream repo that will be synced; origin is the alias</a:t>
            </a:r>
          </a:p>
          <a:p>
            <a:pPr>
              <a:buFont typeface="+mj-lt"/>
              <a:buAutoNum type="arabicPeriod"/>
            </a:pPr>
            <a:r>
              <a:rPr lang="en-US" dirty="0"/>
              <a:t>-u: (one time only) sets up the association between master branch in local and master In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01DB3-67C3-EB49-8DDE-4F572532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535" y="2794135"/>
            <a:ext cx="5335403" cy="1809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9F080-A825-CF4B-93BB-4CAE7E0FB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406"/>
          <a:stretch/>
        </p:blipFill>
        <p:spPr>
          <a:xfrm>
            <a:off x="466791" y="2368888"/>
            <a:ext cx="2998977" cy="24580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67E246-8BBC-8040-B954-BC7D09535442}"/>
              </a:ext>
            </a:extLst>
          </p:cNvPr>
          <p:cNvSpPr/>
          <p:nvPr/>
        </p:nvSpPr>
        <p:spPr>
          <a:xfrm>
            <a:off x="620257" y="4463295"/>
            <a:ext cx="2717623" cy="235180"/>
          </a:xfrm>
          <a:prstGeom prst="rect">
            <a:avLst/>
          </a:prstGeom>
          <a:solidFill>
            <a:srgbClr val="009688">
              <a:alpha val="5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6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EEC33-D884-454A-A614-D3A787A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your </a:t>
            </a:r>
            <a:r>
              <a:rPr lang="en-US" dirty="0" err="1"/>
              <a:t>github</a:t>
            </a:r>
            <a:r>
              <a:rPr lang="en-US" dirty="0"/>
              <a:t> repo page!</a:t>
            </a:r>
          </a:p>
        </p:txBody>
      </p:sp>
    </p:spTree>
    <p:extLst>
      <p:ext uri="{BB962C8B-B14F-4D97-AF65-F5344CB8AC3E}">
        <p14:creationId xmlns:p14="http://schemas.microsoft.com/office/powerpoint/2010/main" val="1719962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21E778-8D12-2449-9CBE-80147F70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C75EB-2DA2-894B-9DEF-9B9BCC142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40FF"/>
                </a:solidFill>
              </a:rPr>
              <a:t>Remote: </a:t>
            </a:r>
            <a:r>
              <a:rPr lang="en-US" dirty="0">
                <a:solidFill>
                  <a:srgbClr val="EEEEEE"/>
                </a:solidFill>
              </a:rPr>
              <a:t>common repository that all team members use to exchange their changes</a:t>
            </a:r>
          </a:p>
          <a:p>
            <a:pPr lvl="1"/>
            <a:r>
              <a:rPr lang="en-US" dirty="0">
                <a:solidFill>
                  <a:srgbClr val="EEEEEE"/>
                </a:solidFill>
              </a:rPr>
              <a:t>Usually stored on a code hosting service like </a:t>
            </a:r>
            <a:r>
              <a:rPr lang="en-US" dirty="0" err="1">
                <a:solidFill>
                  <a:srgbClr val="EEEEEE"/>
                </a:solidFill>
              </a:rPr>
              <a:t>Github</a:t>
            </a:r>
            <a:r>
              <a:rPr lang="en-US" dirty="0">
                <a:solidFill>
                  <a:srgbClr val="EEEEEE"/>
                </a:solidFill>
              </a:rPr>
              <a:t> or an internal server</a:t>
            </a:r>
          </a:p>
          <a:p>
            <a:r>
              <a:rPr lang="en-US" dirty="0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–v </a:t>
            </a:r>
            <a:r>
              <a:rPr lang="en-US" dirty="0">
                <a:solidFill>
                  <a:srgbClr val="EEEEEE"/>
                </a:solidFill>
              </a:rPr>
              <a:t>: list the remote connections that you have to other repositories</a:t>
            </a:r>
          </a:p>
          <a:p>
            <a:r>
              <a:rPr lang="en-US" dirty="0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add &lt;name&gt; &lt;</a:t>
            </a:r>
            <a:r>
              <a:rPr lang="en-US" dirty="0" err="1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>
                <a:solidFill>
                  <a:srgbClr val="EEEEEE"/>
                </a:solidFill>
              </a:rPr>
              <a:t>: create a new connection to a remote repo</a:t>
            </a:r>
          </a:p>
          <a:p>
            <a:r>
              <a:rPr lang="en-US" dirty="0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rm &lt;name&gt; </a:t>
            </a:r>
            <a:r>
              <a:rPr lang="en-US" dirty="0">
                <a:solidFill>
                  <a:srgbClr val="EEEEEE"/>
                </a:solidFill>
              </a:rPr>
              <a:t>: remove a remote</a:t>
            </a:r>
          </a:p>
          <a:p>
            <a:r>
              <a:rPr lang="en-US" dirty="0">
                <a:solidFill>
                  <a:srgbClr val="EEEE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remote rename &lt;old-name&gt; &lt;new-name&gt; </a:t>
            </a:r>
            <a:r>
              <a:rPr lang="en-US" dirty="0">
                <a:solidFill>
                  <a:srgbClr val="EEEEEE"/>
                </a:solidFill>
              </a:rPr>
              <a:t>: rename a remote</a:t>
            </a:r>
          </a:p>
        </p:txBody>
      </p:sp>
    </p:spTree>
    <p:extLst>
      <p:ext uri="{BB962C8B-B14F-4D97-AF65-F5344CB8AC3E}">
        <p14:creationId xmlns:p14="http://schemas.microsoft.com/office/powerpoint/2010/main" val="3967347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85E1-4317-FE4C-8E24-D892672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and Pulling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B1CC-F048-CB42-86E2-03F251373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926368" cy="3416400"/>
          </a:xfrm>
        </p:spPr>
        <p:txBody>
          <a:bodyPr/>
          <a:lstStyle/>
          <a:p>
            <a:r>
              <a:rPr lang="en-US" dirty="0"/>
              <a:t>Pulling: downloading commits that don’t exist on your machine from a remote repository and </a:t>
            </a:r>
            <a:r>
              <a:rPr lang="en-US" b="1" dirty="0"/>
              <a:t>merge the changes into your repository</a:t>
            </a:r>
          </a:p>
          <a:p>
            <a:r>
              <a:rPr lang="en-US" dirty="0"/>
              <a:t>Pushing: adding your local changes to the remote repository</a:t>
            </a:r>
          </a:p>
          <a:p>
            <a:r>
              <a:rPr lang="en-US" dirty="0"/>
              <a:t>Fetch: download changes but do not merge it in yet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B1998-B577-594D-95C6-9763BF43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20" y="1535952"/>
            <a:ext cx="2383865" cy="23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92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9B8A4-4608-6646-8808-CFC41C92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226501"/>
            <a:ext cx="4045200" cy="1482300"/>
          </a:xfrm>
        </p:spPr>
        <p:txBody>
          <a:bodyPr/>
          <a:lstStyle/>
          <a:p>
            <a:r>
              <a:rPr lang="en-US" dirty="0"/>
              <a:t>Advanced Workflows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302518-362C-E945-B320-FF6112C03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B9B2B7-E741-734D-8472-8E5B73050B0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Branching and Merging </a:t>
            </a:r>
          </a:p>
          <a:p>
            <a:pPr>
              <a:buFont typeface="+mj-lt"/>
              <a:buAutoNum type="arabicPeriod"/>
            </a:pPr>
            <a:r>
              <a:rPr lang="en-US" dirty="0"/>
              <a:t>Pull Requests</a:t>
            </a:r>
          </a:p>
          <a:p>
            <a:pPr>
              <a:buFont typeface="+mj-lt"/>
              <a:buAutoNum type="arabicPeriod"/>
            </a:pPr>
            <a:r>
              <a:rPr lang="en-US" dirty="0"/>
              <a:t>Merge Conflicts</a:t>
            </a:r>
          </a:p>
          <a:p>
            <a:pPr>
              <a:buFont typeface="+mj-lt"/>
              <a:buAutoNum type="arabicPeriod"/>
            </a:pPr>
            <a:r>
              <a:rPr lang="en-US" dirty="0"/>
              <a:t>Undoing local changes</a:t>
            </a:r>
          </a:p>
          <a:p>
            <a:pPr>
              <a:buFont typeface="+mj-lt"/>
              <a:buAutoNum type="arabicPeriod"/>
            </a:pPr>
            <a:r>
              <a:rPr lang="en-US" dirty="0"/>
              <a:t>Time travelling</a:t>
            </a:r>
          </a:p>
        </p:txBody>
      </p:sp>
    </p:spTree>
    <p:extLst>
      <p:ext uri="{BB962C8B-B14F-4D97-AF65-F5344CB8AC3E}">
        <p14:creationId xmlns:p14="http://schemas.microsoft.com/office/powerpoint/2010/main" val="380824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Git Config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927748"/>
            <a:ext cx="8520600" cy="2646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--global </a:t>
            </a:r>
            <a:r>
              <a:rPr lang="en" dirty="0" err="1"/>
              <a:t>user.name</a:t>
            </a:r>
            <a:r>
              <a:rPr lang="en" dirty="0"/>
              <a:t> “&lt;your name&gt;”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--global </a:t>
            </a:r>
            <a:r>
              <a:rPr lang="en" dirty="0" err="1"/>
              <a:t>user.email</a:t>
            </a:r>
            <a:r>
              <a:rPr lang="en" dirty="0"/>
              <a:t> “&lt;your email address&gt;”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--global --add </a:t>
            </a:r>
            <a:r>
              <a:rPr lang="en" dirty="0" err="1"/>
              <a:t>color.ui</a:t>
            </a:r>
            <a:r>
              <a:rPr lang="en" dirty="0"/>
              <a:t> true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--list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E53800-6579-7545-89E0-46D3CF57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Concept: </a:t>
            </a:r>
            <a:r>
              <a:rPr lang="en-US" dirty="0">
                <a:solidFill>
                  <a:srgbClr val="FF40FF"/>
                </a:solidFill>
              </a:rPr>
              <a:t>Branches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C59B9F-7B6B-0C42-BA25-E311E946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578015" cy="3416400"/>
          </a:xfrm>
        </p:spPr>
        <p:txBody>
          <a:bodyPr/>
          <a:lstStyle/>
          <a:p>
            <a:r>
              <a:rPr lang="en-US" dirty="0">
                <a:solidFill>
                  <a:srgbClr val="EEEEEE"/>
                </a:solidFill>
              </a:rPr>
              <a:t>Killer feature of git</a:t>
            </a:r>
          </a:p>
          <a:p>
            <a:r>
              <a:rPr lang="en-US" dirty="0">
                <a:solidFill>
                  <a:srgbClr val="FF40FF"/>
                </a:solidFill>
              </a:rPr>
              <a:t>Branching</a:t>
            </a:r>
            <a:r>
              <a:rPr lang="en-US" dirty="0">
                <a:solidFill>
                  <a:srgbClr val="EEEEEE"/>
                </a:solidFill>
              </a:rPr>
              <a:t>: diverge from main line of development and continue to work without messing that main line</a:t>
            </a:r>
          </a:p>
          <a:p>
            <a:r>
              <a:rPr lang="en-US" dirty="0">
                <a:solidFill>
                  <a:srgbClr val="FF40FF"/>
                </a:solidFill>
              </a:rPr>
              <a:t>master: </a:t>
            </a:r>
            <a:r>
              <a:rPr lang="en-US" dirty="0">
                <a:solidFill>
                  <a:srgbClr val="EEEEEE"/>
                </a:solidFill>
              </a:rPr>
              <a:t>main branch in a project</a:t>
            </a:r>
          </a:p>
          <a:p>
            <a:endParaRPr lang="en-US" dirty="0">
              <a:solidFill>
                <a:srgbClr val="EEEEE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DD5EF1-5920-1543-89B3-D69E893C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558" y="1466850"/>
            <a:ext cx="4279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7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C57D-4010-A94D-9B88-12DFB80C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Concept: </a:t>
            </a:r>
            <a:r>
              <a:rPr lang="en-US" dirty="0">
                <a:solidFill>
                  <a:srgbClr val="FF40FF"/>
                </a:solidFill>
              </a:rPr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305E-6C9B-1943-892F-48751014D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are done with your line of work, you </a:t>
            </a:r>
            <a:r>
              <a:rPr lang="en-US" dirty="0">
                <a:solidFill>
                  <a:srgbClr val="FF40FF"/>
                </a:solidFill>
              </a:rPr>
              <a:t>merge</a:t>
            </a:r>
            <a:r>
              <a:rPr lang="en-US" dirty="0"/>
              <a:t> it back into master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F7446-681B-1243-8950-91191203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26" y="1406525"/>
            <a:ext cx="5523755" cy="31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21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CCFA-C256-D84F-8371-A94BEA90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58880"/>
            <a:ext cx="8520600" cy="572700"/>
          </a:xfrm>
        </p:spPr>
        <p:txBody>
          <a:bodyPr/>
          <a:lstStyle/>
          <a:p>
            <a:r>
              <a:rPr lang="en-US" dirty="0"/>
              <a:t>Step 7: Create a new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7F834-77ED-CA43-B47D-CD87E585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Create a new branch: git checkout -b &lt;branch name&gt;</a:t>
            </a:r>
          </a:p>
          <a:p>
            <a:pPr lvl="1"/>
            <a:r>
              <a:rPr lang="en-US" dirty="0"/>
              <a:t>-b: creates a new branch </a:t>
            </a:r>
          </a:p>
          <a:p>
            <a:r>
              <a:rPr lang="en-US" dirty="0"/>
              <a:t>git branch to list all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0F5A6-F687-A746-B638-EAD972AC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73" y="2953597"/>
            <a:ext cx="4441354" cy="19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2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8977-1314-464A-AF0D-1A325C87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Save changes to new branch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5C5F7E-38C5-BC4D-A3E7-5D4C66B1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04" y="1206500"/>
            <a:ext cx="6203591" cy="333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92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78AA-3F96-9946-B0FA-AD169BD3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9A: Merge changes into master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CEC7A-3186-584D-9BF0-F379B7047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 dirty="0"/>
              <a:t>Need to checkout to branch that we are going to merge the branch into</a:t>
            </a:r>
          </a:p>
          <a:p>
            <a:r>
              <a:rPr lang="en-US" dirty="0"/>
              <a:t>If there is no changes on the master (current) since the branch out, we can do a fast forward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3C964-77E3-A346-A327-267E0E97D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653" y="1152475"/>
            <a:ext cx="3567647" cy="341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97AD1-B302-3749-8D26-106C58A8291C}"/>
              </a:ext>
            </a:extLst>
          </p:cNvPr>
          <p:cNvSpPr/>
          <p:nvPr/>
        </p:nvSpPr>
        <p:spPr>
          <a:xfrm>
            <a:off x="529414" y="3236686"/>
            <a:ext cx="4303843" cy="16401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58D33-302C-5A47-8596-C728DC09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70" y="3266886"/>
            <a:ext cx="4492529" cy="160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72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2B295-2959-8946-B84F-98EDF1B5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Pull Request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B73176-0896-9447-AF7B-7E543EDC7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CDA674-C724-DE4D-B0FB-9A5607B7E88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30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61A40D-0973-5542-9630-F9816452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Pull Requests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2EFAD1-12AE-AD43-AE69-7C2618D20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tell others about changes that you’ve pushed to a branch in a repo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After you open a PR, you can discuss and review the potential changes with collaborators and add follow-up comments before are merged into the base branch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741A61-1791-5D45-B9DD-4CD2D02F0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17" y="2723005"/>
            <a:ext cx="3181158" cy="21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3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8977-1314-464A-AF0D-1A325C87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9B: Push changes to remote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16950-AE94-2949-9987-3FCAA0393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 dirty="0"/>
              <a:t>To push changes to a new branch on </a:t>
            </a:r>
            <a:r>
              <a:rPr lang="en-US" dirty="0" err="1"/>
              <a:t>github</a:t>
            </a:r>
            <a:r>
              <a:rPr lang="en-US" dirty="0"/>
              <a:t>: 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&lt;branch 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origin: shorthand for the remote repository URL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079F6-F422-E844-B818-08A5B51C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119" y="1152475"/>
            <a:ext cx="3804107" cy="3464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07267-CE8D-424E-8C32-77C2E495E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68" r="37663" b="2087"/>
          <a:stretch/>
        </p:blipFill>
        <p:spPr>
          <a:xfrm>
            <a:off x="499675" y="3239589"/>
            <a:ext cx="4074942" cy="75143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EDD7CBA-7E90-9E44-BA2B-510B1656C91F}"/>
              </a:ext>
            </a:extLst>
          </p:cNvPr>
          <p:cNvSpPr/>
          <p:nvPr/>
        </p:nvSpPr>
        <p:spPr>
          <a:xfrm>
            <a:off x="1557158" y="3604037"/>
            <a:ext cx="455287" cy="156863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53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676C-6EBD-084B-A5A1-C470CA0B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your new branch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96A3B-DB29-3C46-8ADC-88F29B7A7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AB72D-5869-0944-A2EF-50443B29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9" y="1483568"/>
            <a:ext cx="8406882" cy="175292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465FF1FB-60C6-6D40-95FF-7940D83F5788}"/>
              </a:ext>
            </a:extLst>
          </p:cNvPr>
          <p:cNvSpPr/>
          <p:nvPr/>
        </p:nvSpPr>
        <p:spPr>
          <a:xfrm>
            <a:off x="3135105" y="2203167"/>
            <a:ext cx="927097" cy="281088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346F201-2DBC-4C4D-9B23-49BECDEEB002}"/>
              </a:ext>
            </a:extLst>
          </p:cNvPr>
          <p:cNvSpPr/>
          <p:nvPr/>
        </p:nvSpPr>
        <p:spPr>
          <a:xfrm>
            <a:off x="673777" y="2720130"/>
            <a:ext cx="1794294" cy="419579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50FB709-3D0E-5649-8483-8FEDD6EBD1A8}"/>
              </a:ext>
            </a:extLst>
          </p:cNvPr>
          <p:cNvSpPr/>
          <p:nvPr/>
        </p:nvSpPr>
        <p:spPr>
          <a:xfrm>
            <a:off x="6894414" y="2752497"/>
            <a:ext cx="1714164" cy="419579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00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841B-4792-D148-A0B3-49EBE25B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Step10: Create a Pull 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381C8-A8DB-0348-BA27-C259AF7E6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4DDAD-18EA-6D40-A965-4941B77C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52" y="3507687"/>
            <a:ext cx="5632394" cy="1445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A925F-C221-014A-9827-73F03DAD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052" y="1152475"/>
            <a:ext cx="5632394" cy="23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3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Editor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" name="Google Shape;94;p18" descr="Screen Shot 2017-09-16 at 12.56.45 PM.png"/>
          <p:cNvPicPr preferRelativeResize="0"/>
          <p:nvPr/>
        </p:nvPicPr>
        <p:blipFill rotWithShape="1">
          <a:blip r:embed="rId3">
            <a:alphaModFix/>
          </a:blip>
          <a:srcRect l="59" r="49"/>
          <a:stretch/>
        </p:blipFill>
        <p:spPr>
          <a:xfrm>
            <a:off x="105950" y="1152475"/>
            <a:ext cx="4628475" cy="2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394100"/>
            <a:ext cx="3999900" cy="2078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7A98-6A71-0545-B765-007B6B6D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CD2C3-CD61-404C-8D09-8CD955C59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69A69-4EFD-C242-9D62-B3035947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9" y="1213805"/>
            <a:ext cx="5710229" cy="3355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355D01-2158-2943-B8DA-E98E035F0D38}"/>
              </a:ext>
            </a:extLst>
          </p:cNvPr>
          <p:cNvSpPr txBox="1"/>
          <p:nvPr/>
        </p:nvSpPr>
        <p:spPr>
          <a:xfrm>
            <a:off x="6638299" y="3131618"/>
            <a:ext cx="219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EEEE"/>
                </a:solidFill>
              </a:rPr>
              <a:t>Good idea to delete merged branches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0767AD-C8A7-DB45-8147-CAE1CC9D162D}"/>
              </a:ext>
            </a:extLst>
          </p:cNvPr>
          <p:cNvCxnSpPr>
            <a:stCxn id="5" idx="1"/>
          </p:cNvCxnSpPr>
          <p:nvPr/>
        </p:nvCxnSpPr>
        <p:spPr>
          <a:xfrm flipH="1">
            <a:off x="5891002" y="3393228"/>
            <a:ext cx="747297" cy="677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37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C177-9C33-B44B-A834-F4AB7F14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master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965DE-6C55-4C44-A58E-04EE6631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60739"/>
            <a:ext cx="4759833" cy="1412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B0901-5EA5-BA46-8747-64CD945E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4759833" cy="31802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8B4EA91-A29E-F54B-A8AE-2E26264EFDB3}"/>
              </a:ext>
            </a:extLst>
          </p:cNvPr>
          <p:cNvSpPr/>
          <p:nvPr/>
        </p:nvSpPr>
        <p:spPr>
          <a:xfrm>
            <a:off x="662683" y="1203872"/>
            <a:ext cx="640068" cy="2152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CF178F-778D-BD4D-B18B-A9001F7F3C67}"/>
              </a:ext>
            </a:extLst>
          </p:cNvPr>
          <p:cNvSpPr/>
          <p:nvPr/>
        </p:nvSpPr>
        <p:spPr>
          <a:xfrm rot="5400000">
            <a:off x="2303404" y="1778252"/>
            <a:ext cx="429209" cy="16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5D6A202-7175-6E46-9617-F68438AED040}"/>
              </a:ext>
            </a:extLst>
          </p:cNvPr>
          <p:cNvSpPr/>
          <p:nvPr/>
        </p:nvSpPr>
        <p:spPr>
          <a:xfrm>
            <a:off x="526942" y="2717370"/>
            <a:ext cx="1991066" cy="302056"/>
          </a:xfrm>
          <a:prstGeom prst="frame">
            <a:avLst>
              <a:gd name="adj1" fmla="val 6738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8F86D-1910-2148-B5C9-A3110D394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90" y="1569115"/>
            <a:ext cx="3502653" cy="2005269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517F874A-05AB-BE43-9511-B2F557664DE2}"/>
              </a:ext>
            </a:extLst>
          </p:cNvPr>
          <p:cNvSpPr/>
          <p:nvPr/>
        </p:nvSpPr>
        <p:spPr>
          <a:xfrm>
            <a:off x="7772239" y="2429975"/>
            <a:ext cx="477239" cy="302056"/>
          </a:xfrm>
          <a:prstGeom prst="frame">
            <a:avLst>
              <a:gd name="adj1" fmla="val 6738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E3AA0-7849-D745-9597-4B806E29664E}"/>
              </a:ext>
            </a:extLst>
          </p:cNvPr>
          <p:cNvSpPr txBox="1"/>
          <p:nvPr/>
        </p:nvSpPr>
        <p:spPr>
          <a:xfrm>
            <a:off x="5526157" y="3796748"/>
            <a:ext cx="3061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EEEE"/>
                </a:solidFill>
              </a:rPr>
              <a:t>Merging branches will always create a merge commit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6F6E2B-B88E-AE4D-858F-61B6AA4B5704}"/>
              </a:ext>
            </a:extLst>
          </p:cNvPr>
          <p:cNvCxnSpPr/>
          <p:nvPr/>
        </p:nvCxnSpPr>
        <p:spPr>
          <a:xfrm>
            <a:off x="2518008" y="3019426"/>
            <a:ext cx="3008149" cy="77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657BF6-6814-2341-9636-D9E5C21F398D}"/>
              </a:ext>
            </a:extLst>
          </p:cNvPr>
          <p:cNvCxnSpPr>
            <a:cxnSpLocks/>
          </p:cNvCxnSpPr>
          <p:nvPr/>
        </p:nvCxnSpPr>
        <p:spPr>
          <a:xfrm flipH="1">
            <a:off x="7669369" y="2732031"/>
            <a:ext cx="410314" cy="106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0928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B5F5-7360-E042-867C-4AA948FB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11: Get changes back on your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7E7B5-F9DB-D246-A705-F2CF4A2B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600CB-7443-DB4B-AD79-5A28C605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84" y="1152475"/>
            <a:ext cx="5882431" cy="3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77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4915-26EA-D44E-937F-4623EEA9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BF607-95DE-E447-BB67-EB24D19D2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 of switching between different versions of the target entity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 name/commit&gt;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-b &lt;new branch name&gt;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create a new branch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&lt;branch/commit&gt; &lt;filename&gt; 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restore previous version of file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D7FCF-C578-3A40-8784-58E18A5B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75" y="2977141"/>
            <a:ext cx="3041650" cy="20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07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BED4-47EB-1845-A960-EBCD8763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previous version of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72037-1D5F-484F-A65A-949F14389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git_checkout_file">
            <a:hlinkClick r:id="" action="ppaction://media"/>
            <a:extLst>
              <a:ext uri="{FF2B5EF4-FFF2-40B4-BE49-F238E27FC236}">
                <a16:creationId xmlns:a16="http://schemas.microsoft.com/office/drawing/2014/main" id="{262F3086-FF27-0B47-B0B8-0847BD102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885" y="1275141"/>
            <a:ext cx="8268230" cy="27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4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B96D-9FFE-B64D-A5AE-E10A2567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6A631-F340-724F-B654-38AFE3964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56AF6-FE7C-7442-B8D1-FFF197A7971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C8144-CCF1-CC48-B344-A1F1D152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99" y="1522619"/>
            <a:ext cx="3865711" cy="21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116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8FA32-0765-DF49-9A09-C74E9984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Free Merge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2B389-0DE9-0845-A216-820811804D98}"/>
              </a:ext>
            </a:extLst>
          </p:cNvPr>
          <p:cNvSpPr/>
          <p:nvPr/>
        </p:nvSpPr>
        <p:spPr>
          <a:xfrm>
            <a:off x="980611" y="1855997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5C9673-942B-D645-9C0A-106C07B8E068}"/>
              </a:ext>
            </a:extLst>
          </p:cNvPr>
          <p:cNvSpPr/>
          <p:nvPr/>
        </p:nvSpPr>
        <p:spPr>
          <a:xfrm>
            <a:off x="3386017" y="1855997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6A262C-4F97-A34B-BD67-2F041C4E1655}"/>
              </a:ext>
            </a:extLst>
          </p:cNvPr>
          <p:cNvSpPr/>
          <p:nvPr/>
        </p:nvSpPr>
        <p:spPr>
          <a:xfrm>
            <a:off x="3386017" y="3026492"/>
            <a:ext cx="584462" cy="5844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B1BA64-43A7-6548-A3CA-67BF1C2160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565073" y="2148228"/>
            <a:ext cx="18209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094FE1-8C16-FA42-97E6-EDE763A661C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565073" y="2148228"/>
            <a:ext cx="1820944" cy="1170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9BB2246-EFDD-0F40-B906-864A8CEA3947}"/>
              </a:ext>
            </a:extLst>
          </p:cNvPr>
          <p:cNvSpPr/>
          <p:nvPr/>
        </p:nvSpPr>
        <p:spPr>
          <a:xfrm>
            <a:off x="5499192" y="1855997"/>
            <a:ext cx="584462" cy="5844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285A33-05E0-6C4B-922D-5F93074D065F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3970479" y="2148228"/>
            <a:ext cx="15287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60C43E-5AA0-CA40-A5A2-10E68D332120}"/>
              </a:ext>
            </a:extLst>
          </p:cNvPr>
          <p:cNvCxnSpPr>
            <a:cxnSpLocks/>
            <a:stCxn id="9" idx="6"/>
            <a:endCxn id="16" idx="3"/>
          </p:cNvCxnSpPr>
          <p:nvPr/>
        </p:nvCxnSpPr>
        <p:spPr>
          <a:xfrm flipV="1">
            <a:off x="3970479" y="2354867"/>
            <a:ext cx="1614305" cy="9638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F344DD9-3FEE-0148-ABE1-F98431E5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33522"/>
            <a:ext cx="1922283" cy="676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60DBF4-7782-2A42-B3E8-45688A76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832" y="1039840"/>
            <a:ext cx="2002832" cy="7002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1C6B10-4B50-6041-860C-9C2EFDA1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109" y="1025529"/>
            <a:ext cx="2076107" cy="714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84D0D6-8052-8F4F-A73C-B3820DE27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832" y="3951648"/>
            <a:ext cx="1984750" cy="6756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842A446-71E2-7B48-9CA5-EC3B99034666}"/>
              </a:ext>
            </a:extLst>
          </p:cNvPr>
          <p:cNvSpPr/>
          <p:nvPr/>
        </p:nvSpPr>
        <p:spPr>
          <a:xfrm>
            <a:off x="2676832" y="3424170"/>
            <a:ext cx="584462" cy="4220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142BEE-47EA-5F42-A7F0-C65FB2741B35}"/>
              </a:ext>
            </a:extLst>
          </p:cNvPr>
          <p:cNvSpPr/>
          <p:nvPr/>
        </p:nvSpPr>
        <p:spPr>
          <a:xfrm>
            <a:off x="5494530" y="2663170"/>
            <a:ext cx="679378" cy="4220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E8A0B6-0471-EF48-9308-82FF4D92C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62" y="1869283"/>
            <a:ext cx="2816560" cy="7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02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8FA32-0765-DF49-9A09-C74E9984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2B389-0DE9-0845-A216-820811804D98}"/>
              </a:ext>
            </a:extLst>
          </p:cNvPr>
          <p:cNvSpPr/>
          <p:nvPr/>
        </p:nvSpPr>
        <p:spPr>
          <a:xfrm>
            <a:off x="668911" y="1927164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5C9673-942B-D645-9C0A-106C07B8E068}"/>
              </a:ext>
            </a:extLst>
          </p:cNvPr>
          <p:cNvSpPr/>
          <p:nvPr/>
        </p:nvSpPr>
        <p:spPr>
          <a:xfrm>
            <a:off x="3074317" y="1927164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6A262C-4F97-A34B-BD67-2F041C4E1655}"/>
              </a:ext>
            </a:extLst>
          </p:cNvPr>
          <p:cNvSpPr/>
          <p:nvPr/>
        </p:nvSpPr>
        <p:spPr>
          <a:xfrm>
            <a:off x="3074317" y="3097659"/>
            <a:ext cx="584462" cy="5844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B1BA64-43A7-6548-A3CA-67BF1C2160C4}"/>
              </a:ext>
            </a:extLst>
          </p:cNvPr>
          <p:cNvCxnSpPr>
            <a:cxnSpLocks/>
          </p:cNvCxnSpPr>
          <p:nvPr/>
        </p:nvCxnSpPr>
        <p:spPr>
          <a:xfrm>
            <a:off x="1253373" y="2226270"/>
            <a:ext cx="18209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094FE1-8C16-FA42-97E6-EDE763A661C3}"/>
              </a:ext>
            </a:extLst>
          </p:cNvPr>
          <p:cNvCxnSpPr>
            <a:cxnSpLocks/>
          </p:cNvCxnSpPr>
          <p:nvPr/>
        </p:nvCxnSpPr>
        <p:spPr>
          <a:xfrm>
            <a:off x="1253373" y="2226270"/>
            <a:ext cx="1820944" cy="1170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9BB2246-EFDD-0F40-B906-864A8CEA3947}"/>
              </a:ext>
            </a:extLst>
          </p:cNvPr>
          <p:cNvSpPr/>
          <p:nvPr/>
        </p:nvSpPr>
        <p:spPr>
          <a:xfrm>
            <a:off x="4572000" y="1935793"/>
            <a:ext cx="584462" cy="5844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285A33-05E0-6C4B-922D-5F93074D065F}"/>
              </a:ext>
            </a:extLst>
          </p:cNvPr>
          <p:cNvCxnSpPr>
            <a:cxnSpLocks/>
          </p:cNvCxnSpPr>
          <p:nvPr/>
        </p:nvCxnSpPr>
        <p:spPr>
          <a:xfrm>
            <a:off x="3658779" y="2226270"/>
            <a:ext cx="795832" cy="994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60C43E-5AA0-CA40-A5A2-10E68D332120}"/>
              </a:ext>
            </a:extLst>
          </p:cNvPr>
          <p:cNvCxnSpPr>
            <a:cxnSpLocks/>
          </p:cNvCxnSpPr>
          <p:nvPr/>
        </p:nvCxnSpPr>
        <p:spPr>
          <a:xfrm flipV="1">
            <a:off x="3658779" y="2617903"/>
            <a:ext cx="857578" cy="7788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F344DD9-3FEE-0148-ABE1-F98431E5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89"/>
            <a:ext cx="1922283" cy="67635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842A446-71E2-7B48-9CA5-EC3B99034666}"/>
              </a:ext>
            </a:extLst>
          </p:cNvPr>
          <p:cNvSpPr/>
          <p:nvPr/>
        </p:nvSpPr>
        <p:spPr>
          <a:xfrm>
            <a:off x="2365132" y="3495337"/>
            <a:ext cx="584462" cy="4220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142BEE-47EA-5F42-A7F0-C65FB2741B35}"/>
              </a:ext>
            </a:extLst>
          </p:cNvPr>
          <p:cNvSpPr/>
          <p:nvPr/>
        </p:nvSpPr>
        <p:spPr>
          <a:xfrm>
            <a:off x="4516357" y="1375454"/>
            <a:ext cx="679378" cy="4220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80FD8-A2C6-1C44-AAF1-D264B69C9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601" y="1000223"/>
            <a:ext cx="3494896" cy="5136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299B87-B819-904A-AFC1-57233413B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815" y="2087837"/>
            <a:ext cx="577212" cy="5707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73B828-2E2C-4940-B836-EEDD5267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028" y="1991828"/>
            <a:ext cx="2754061" cy="20309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E102C2-1C0A-4E4E-94EE-A18869917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621" y="1095583"/>
            <a:ext cx="1922283" cy="685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EC7E92-9465-1442-85FD-08AD9274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587" y="4050938"/>
            <a:ext cx="1767921" cy="7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76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126B-2945-9446-9880-2AA29216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the Conflict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2ED8D-6EEE-5343-985C-492D7CE5E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D3816-5435-354F-A368-5D56CD80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38" y="2091823"/>
            <a:ext cx="7269923" cy="16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34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4B7B66-577B-BB48-AACC-B0DBD9C1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 local changes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11887-E4AE-4145-9DEA-00DE1C7F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reset --hard/mixed/soft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B8ADB-7CD7-BF42-B783-2B9B7A10FC11}"/>
              </a:ext>
            </a:extLst>
          </p:cNvPr>
          <p:cNvSpPr txBox="1"/>
          <p:nvPr/>
        </p:nvSpPr>
        <p:spPr>
          <a:xfrm>
            <a:off x="317195" y="4283792"/>
            <a:ext cx="4466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Scope of changes (e.g. Soft: index and working </a:t>
            </a:r>
            <a:r>
              <a:rPr lang="en-US" sz="1200" dirty="0" err="1">
                <a:solidFill>
                  <a:schemeClr val="tx1"/>
                </a:solidFill>
              </a:rPr>
              <a:t>dir</a:t>
            </a:r>
            <a:r>
              <a:rPr lang="en-US" sz="1200" dirty="0">
                <a:solidFill>
                  <a:schemeClr val="tx1"/>
                </a:solidFill>
              </a:rPr>
              <a:t> unchanged)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117E217-6FCA-7341-856D-F9F6CF2DD1C7}"/>
              </a:ext>
            </a:extLst>
          </p:cNvPr>
          <p:cNvGrpSpPr/>
          <p:nvPr/>
        </p:nvGrpSpPr>
        <p:grpSpPr>
          <a:xfrm>
            <a:off x="311699" y="1795428"/>
            <a:ext cx="4420487" cy="2365279"/>
            <a:chOff x="311699" y="1795428"/>
            <a:chExt cx="4420487" cy="23652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2E8DC3-05A0-2C40-A525-DF70876BA6AE}"/>
                </a:ext>
              </a:extLst>
            </p:cNvPr>
            <p:cNvSpPr/>
            <p:nvPr/>
          </p:nvSpPr>
          <p:spPr>
            <a:xfrm>
              <a:off x="311699" y="1795428"/>
              <a:ext cx="4420487" cy="2365279"/>
            </a:xfrm>
            <a:prstGeom prst="rect">
              <a:avLst/>
            </a:prstGeom>
            <a:solidFill>
              <a:srgbClr val="009688">
                <a:alpha val="41569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>
                  <a:solidFill>
                    <a:schemeClr val="tx1"/>
                  </a:solidFill>
                </a:rPr>
                <a:t>Hard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39DF67-A4AA-CA43-BC9E-B1F244427675}"/>
                </a:ext>
              </a:extLst>
            </p:cNvPr>
            <p:cNvSpPr/>
            <p:nvPr/>
          </p:nvSpPr>
          <p:spPr>
            <a:xfrm>
              <a:off x="391600" y="2249291"/>
              <a:ext cx="2898990" cy="1776666"/>
            </a:xfrm>
            <a:prstGeom prst="rect">
              <a:avLst/>
            </a:prstGeom>
            <a:solidFill>
              <a:srgbClr val="009688">
                <a:alpha val="41569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>
                  <a:solidFill>
                    <a:schemeClr val="tx1"/>
                  </a:solidFill>
                </a:rPr>
                <a:t>Mixed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ED1672-7EFC-3447-B224-AEA2AA11ECAD}"/>
                </a:ext>
              </a:extLst>
            </p:cNvPr>
            <p:cNvSpPr/>
            <p:nvPr/>
          </p:nvSpPr>
          <p:spPr>
            <a:xfrm>
              <a:off x="854330" y="3257134"/>
              <a:ext cx="847655" cy="4672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HEAD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D95C2A-71DB-9647-B552-79CDDC3FB951}"/>
                </a:ext>
              </a:extLst>
            </p:cNvPr>
            <p:cNvSpPr/>
            <p:nvPr/>
          </p:nvSpPr>
          <p:spPr>
            <a:xfrm>
              <a:off x="2311650" y="3257134"/>
              <a:ext cx="847655" cy="46721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Index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FB99E91-BDC4-7845-A3C9-C5ED926B853D}"/>
                </a:ext>
              </a:extLst>
            </p:cNvPr>
            <p:cNvSpPr/>
            <p:nvPr/>
          </p:nvSpPr>
          <p:spPr>
            <a:xfrm>
              <a:off x="3768777" y="3257134"/>
              <a:ext cx="847655" cy="4672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Working Dir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F4A4BE-EACC-2C41-926C-E77CC56BC173}"/>
                </a:ext>
              </a:extLst>
            </p:cNvPr>
            <p:cNvSpPr/>
            <p:nvPr/>
          </p:nvSpPr>
          <p:spPr>
            <a:xfrm>
              <a:off x="493909" y="2636409"/>
              <a:ext cx="1628567" cy="1254797"/>
            </a:xfrm>
            <a:prstGeom prst="rect">
              <a:avLst/>
            </a:prstGeom>
            <a:solidFill>
              <a:srgbClr val="009688">
                <a:alpha val="41569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>
                  <a:solidFill>
                    <a:schemeClr val="tx1"/>
                  </a:solidFill>
                </a:rPr>
                <a:t>Soft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2D5D9F-0B9C-0E4C-A88B-7E501D6A6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5898" y="2622561"/>
              <a:ext cx="780718" cy="5378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FE72FA-C604-2440-A3B7-6E3A5C153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2695" y="2666603"/>
              <a:ext cx="669952" cy="527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38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F14F-904E-F743-B9FD-1AA8D6C8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Reset (default)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5E64C-9E04-DC49-BFF6-CA9392C95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Rewinds repo to specified commit</a:t>
            </a:r>
          </a:p>
          <a:p>
            <a:r>
              <a:rPr lang="en-US" dirty="0"/>
              <a:t>Left out commits are orphaned and REMOVED next time git performs garbage collection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reset HEAD~1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go back one commit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reset HEAD~2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go back two commits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BF299-B8AF-6A45-94FC-06BA0E86F4E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1A499-3A9A-904D-BE8A-6C26E4CA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00" y="1407695"/>
            <a:ext cx="4021465" cy="268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22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9A36-8286-744A-82BE-D458FDED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Reset (default)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529F4-B312-D347-81CA-FB55CB638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FA73-9018-0842-BFA4-173FB9854F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nline Media 4" descr="git reset soft">
            <a:hlinkClick r:id="" action="ppaction://media"/>
            <a:extLst>
              <a:ext uri="{FF2B5EF4-FFF2-40B4-BE49-F238E27FC236}">
                <a16:creationId xmlns:a16="http://schemas.microsoft.com/office/drawing/2014/main" id="{A746DD4A-C075-B547-BEC0-ABBA7989C3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3992" y="1344347"/>
            <a:ext cx="7296015" cy="24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3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CF0D-858F-C649-AC9B-194AF6CD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10649"/>
            <a:ext cx="8520600" cy="572700"/>
          </a:xfrm>
        </p:spPr>
        <p:txBody>
          <a:bodyPr/>
          <a:lstStyle/>
          <a:p>
            <a:r>
              <a:rPr lang="en-US" dirty="0"/>
              <a:t>Git hard reset (</a:t>
            </a:r>
            <a:r>
              <a:rPr lang="en-US" dirty="0" err="1"/>
              <a:t>oof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7F1F6-0290-E84F-8DE6-42BD6C62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things go so wrong and you don’t even want to salvage it</a:t>
            </a:r>
          </a:p>
          <a:p>
            <a:r>
              <a:rPr lang="en-US" dirty="0"/>
              <a:t>Removes ALL TRACES of your changes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67EFB-6F24-514E-B12C-A12E37B8C7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0177C-A7F3-F849-8C83-4872A655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3" y="1152475"/>
            <a:ext cx="3559122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63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9CC4-9AB3-C84A-8FBD-B6E4646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Reset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F0775-E626-804C-BAD5-74E24BC0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0C70B-F3F2-7640-9EF3-C31C892C401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nline Media 4" descr="git reset hard">
            <a:hlinkClick r:id="" action="ppaction://media"/>
            <a:extLst>
              <a:ext uri="{FF2B5EF4-FFF2-40B4-BE49-F238E27FC236}">
                <a16:creationId xmlns:a16="http://schemas.microsoft.com/office/drawing/2014/main" id="{ABF24103-727F-014D-96E7-B1B0958B7A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558" y="1572550"/>
            <a:ext cx="7744883" cy="257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8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3744-412E-9047-8AF5-667944BE1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399575"/>
            <a:ext cx="4045200" cy="1482300"/>
          </a:xfrm>
        </p:spPr>
        <p:txBody>
          <a:bodyPr/>
          <a:lstStyle/>
          <a:p>
            <a:r>
              <a:rPr lang="en-US" dirty="0"/>
              <a:t>Final Activity: Making and merging PR request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E4E07F-2305-3745-8DB2-6722302C71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850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840F-4507-C24D-B601-DF620D13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Repos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DF7A1-B465-A74E-B36B-68D7F4D99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want to contribute to a </a:t>
            </a:r>
            <a:r>
              <a:rPr lang="en-US" dirty="0" err="1"/>
              <a:t>github</a:t>
            </a:r>
            <a:r>
              <a:rPr lang="en-US" dirty="0"/>
              <a:t> repo or use it as your starting point</a:t>
            </a:r>
          </a:p>
          <a:p>
            <a:pPr marL="139700" indent="0">
              <a:buNone/>
            </a:pPr>
            <a:endParaRPr lang="en-US" dirty="0"/>
          </a:p>
          <a:p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Fork repo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Clone the forked repo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Make and push changes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Make Pull Request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3DE67-E619-FA44-9BE5-4227540D6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37" y="1152475"/>
            <a:ext cx="3079997" cy="617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92AE6-9CCE-9C4B-9F32-5BF20538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86" y="3139577"/>
            <a:ext cx="4107214" cy="6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0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6E3A-931D-4C40-82B1-05C133F1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the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89AC2-90B2-844E-9686-10FCCF7D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61" y="1140255"/>
            <a:ext cx="5237678" cy="1558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3CF7C-936F-9949-B9A5-46286140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2844275"/>
            <a:ext cx="7251700" cy="1854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EA2A79-7983-4444-A08C-D0EFD0CB21FF}"/>
              </a:ext>
            </a:extLst>
          </p:cNvPr>
          <p:cNvSpPr/>
          <p:nvPr/>
        </p:nvSpPr>
        <p:spPr>
          <a:xfrm>
            <a:off x="2959768" y="3176337"/>
            <a:ext cx="3633537" cy="221381"/>
          </a:xfrm>
          <a:prstGeom prst="rect">
            <a:avLst/>
          </a:prstGeom>
          <a:solidFill>
            <a:srgbClr val="009688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2BF5AB-8965-6142-B8B2-F83BBD29D0C2}"/>
              </a:ext>
            </a:extLst>
          </p:cNvPr>
          <p:cNvCxnSpPr/>
          <p:nvPr/>
        </p:nvCxnSpPr>
        <p:spPr>
          <a:xfrm flipH="1">
            <a:off x="6116855" y="2175309"/>
            <a:ext cx="779646" cy="98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06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BF33-D37D-B446-9DDE-FE95416F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1C4BF-FD1D-254A-AEE5-CE29397A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9B0ED-525E-B046-8A1F-6DF9917C83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99AB8-8385-D648-B83F-222E14FC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60" y="655165"/>
            <a:ext cx="7505880" cy="1728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E4B2C-57E2-4541-B98D-896595D6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517951"/>
            <a:ext cx="6515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CC18-E006-E346-AF03-38B4867C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approved PR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A0E42-0A08-0D4F-8988-ACA401FDB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https://github.com/raynoldng/my-repo</a:t>
            </a:r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⭐ it 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Fork it (you will be redirected </a:t>
            </a:r>
            <a:r>
              <a:rPr lang="en-US" dirty="0" err="1"/>
              <a:t>toyour</a:t>
            </a:r>
            <a:r>
              <a:rPr lang="en-US" dirty="0"/>
              <a:t> new repo page)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Clone into your local machine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Create a new branch &lt;your_name_4D&gt;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Add a new file &lt;</a:t>
            </a:r>
            <a:r>
              <a:rPr lang="en-US" dirty="0" err="1"/>
              <a:t>your_name</a:t>
            </a:r>
            <a:r>
              <a:rPr lang="en-US" dirty="0"/>
              <a:t>&gt;.txt and add some text in it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Commit your changes and push it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Make the PR request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Profit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998A9-CFFD-6841-B556-7AF0E54EEF3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559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B221C-9F63-E24F-BBB6-015BCCAC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n00b Certified!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D30953-A77F-BB40-B812-9BC5719CA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D51F5-2A3A-5C4C-98D8-4E01BDD5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79" y="2794975"/>
            <a:ext cx="1148019" cy="162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8462A-7C54-084C-8D8B-41DB8426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79" y="1846013"/>
            <a:ext cx="2481900" cy="18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7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ever seen?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975" y="1567550"/>
            <a:ext cx="42100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BBF959-668C-8548-8B06-65215497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not cover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E0024C-7457-1344-A595-89436102D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Rebasing (rewriting history/cracking the steel safe)</a:t>
            </a:r>
          </a:p>
          <a:p>
            <a:r>
              <a:rPr lang="en-US" dirty="0"/>
              <a:t>Git hooks </a:t>
            </a:r>
          </a:p>
          <a:p>
            <a:r>
              <a:rPr lang="en-US" dirty="0"/>
              <a:t>Stashing (saving it for later)</a:t>
            </a:r>
          </a:p>
          <a:p>
            <a:r>
              <a:rPr lang="en-US" dirty="0"/>
              <a:t>Git revert (commits to undo commits)</a:t>
            </a:r>
          </a:p>
          <a:p>
            <a:r>
              <a:rPr lang="en-US" dirty="0"/>
              <a:t>Cherry picking (picking certain commits)</a:t>
            </a:r>
          </a:p>
        </p:txBody>
      </p:sp>
    </p:spTree>
    <p:extLst>
      <p:ext uri="{BB962C8B-B14F-4D97-AF65-F5344CB8AC3E}">
        <p14:creationId xmlns:p14="http://schemas.microsoft.com/office/powerpoint/2010/main" val="3521685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BB7873-4AA5-E444-B5E6-0A9EF357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Life Hacks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C63DCAA-4C68-0148-80E3-D1A193961A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name dropping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4AD345-79B0-E745-9122-AF9F31040F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07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94E4-7259-2D45-A86C-3C3BAA99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 Clients: Normie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3519A-FA47-374A-924C-636A8BC5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523064" cy="2101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2074B-ED12-DD46-81E6-ACA2D1E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622861"/>
            <a:ext cx="3211232" cy="457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143C8-5A75-9645-96E4-1EE4988A9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52475"/>
            <a:ext cx="3733800" cy="210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66692-9DB7-0C40-8E9D-D7302AA86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709" y="3495857"/>
            <a:ext cx="2857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82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8497D-5CF1-CC4F-99A7-E9916D95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Git Clients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0BE6-3A4D-084E-B860-1092B1E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8735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67F05-19DF-2344-9490-1888A2A3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329703"/>
            <a:ext cx="38735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6D83E-6BED-F943-AE3D-6C8F9E8D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17" y="4064530"/>
            <a:ext cx="1816417" cy="573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6967F0-EE95-2243-AA03-03F72E18D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9" y="4064530"/>
            <a:ext cx="1083609" cy="53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A7445-C9A2-B247-AC69-E9ECACB81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087" y="4065436"/>
            <a:ext cx="578103" cy="57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DEDDA3-662E-2D4A-ADDC-BAD12D3E45F6}"/>
              </a:ext>
            </a:extLst>
          </p:cNvPr>
          <p:cNvSpPr txBox="1"/>
          <p:nvPr/>
        </p:nvSpPr>
        <p:spPr>
          <a:xfrm>
            <a:off x="3088772" y="4698475"/>
            <a:ext cx="1084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EEEEEE"/>
                </a:solidFill>
              </a:rPr>
              <a:t>Git History Diff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B3F95D-5F3C-D248-A7CB-3C35028D0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507" y="319317"/>
            <a:ext cx="2993540" cy="1854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34F921-38E5-FD42-B6F4-36A027F9DE97}"/>
              </a:ext>
            </a:extLst>
          </p:cNvPr>
          <p:cNvSpPr txBox="1"/>
          <p:nvPr/>
        </p:nvSpPr>
        <p:spPr>
          <a:xfrm>
            <a:off x="5715431" y="2218762"/>
            <a:ext cx="2352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EEEEEE"/>
                </a:solidFill>
              </a:rPr>
              <a:t>Tig</a:t>
            </a:r>
            <a:r>
              <a:rPr lang="en-US" sz="1100" dirty="0">
                <a:solidFill>
                  <a:srgbClr val="EEEEEE"/>
                </a:solidFill>
              </a:rPr>
              <a:t>: text-mode interface for Git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804F9-ECC0-3540-853A-0467BA5CEA85}"/>
              </a:ext>
            </a:extLst>
          </p:cNvPr>
          <p:cNvSpPr/>
          <p:nvPr/>
        </p:nvSpPr>
        <p:spPr>
          <a:xfrm>
            <a:off x="7599342" y="3184636"/>
            <a:ext cx="1211678" cy="14542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7AAA99-AB0C-984E-B04C-FA74A896C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9342" y="3336952"/>
            <a:ext cx="1232958" cy="1232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DA4F92-2B34-2040-9951-DB032FCD6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356" y="2969717"/>
            <a:ext cx="2702127" cy="19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52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F9099-20D4-B44C-B35C-8F108D46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79ACF5-5FBE-C54A-91B8-76FD9410C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6135BB-FBFB-D34B-8198-F199CC12276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Feedback: </a:t>
            </a:r>
          </a:p>
          <a:p>
            <a:pPr marL="114300" indent="0">
              <a:buNone/>
            </a:pPr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/hs-2019-git-feedback</a:t>
            </a:r>
          </a:p>
        </p:txBody>
      </p:sp>
    </p:spTree>
    <p:extLst>
      <p:ext uri="{BB962C8B-B14F-4D97-AF65-F5344CB8AC3E}">
        <p14:creationId xmlns:p14="http://schemas.microsoft.com/office/powerpoint/2010/main" val="1887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to the Rescue!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225" y="1207025"/>
            <a:ext cx="5317551" cy="18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00" y="3412200"/>
            <a:ext cx="1224474" cy="146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8225" y="3579175"/>
            <a:ext cx="1897626" cy="113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2972" y="3491288"/>
            <a:ext cx="3234874" cy="13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Bash Commands</a:t>
            </a:r>
            <a:endParaRPr/>
          </a:p>
        </p:txBody>
      </p:sp>
      <p:pic>
        <p:nvPicPr>
          <p:cNvPr id="124" name="Google Shape;124;p22" descr="Image result for command line gif"/>
          <p:cNvPicPr preferRelativeResize="0"/>
          <p:nvPr/>
        </p:nvPicPr>
        <p:blipFill rotWithShape="1">
          <a:blip r:embed="rId3">
            <a:alphaModFix/>
          </a:blip>
          <a:srcRect t="33914" b="35614"/>
          <a:stretch/>
        </p:blipFill>
        <p:spPr>
          <a:xfrm>
            <a:off x="4714875" y="2081263"/>
            <a:ext cx="4286250" cy="9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1608</Words>
  <Application>Microsoft Macintosh PowerPoint</Application>
  <PresentationFormat>On-screen Show (16:9)</PresentationFormat>
  <Paragraphs>229</Paragraphs>
  <Slides>74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Arial</vt:lpstr>
      <vt:lpstr>Courier New</vt:lpstr>
      <vt:lpstr>Simple Dark</vt:lpstr>
      <vt:lpstr>Introduction to Git and Github</vt:lpstr>
      <vt:lpstr>Overview</vt:lpstr>
      <vt:lpstr>Install Git</vt:lpstr>
      <vt:lpstr>Git Config</vt:lpstr>
      <vt:lpstr>Text Editor</vt:lpstr>
      <vt:lpstr>What is Git</vt:lpstr>
      <vt:lpstr>Have you ever seen?</vt:lpstr>
      <vt:lpstr>Version Control to the Rescue!</vt:lpstr>
      <vt:lpstr>Basic Bash Commands</vt:lpstr>
      <vt:lpstr>cd</vt:lpstr>
      <vt:lpstr>ls</vt:lpstr>
      <vt:lpstr>mkdir</vt:lpstr>
      <vt:lpstr>cat</vt:lpstr>
      <vt:lpstr>rm</vt:lpstr>
      <vt:lpstr>Ctrl-c </vt:lpstr>
      <vt:lpstr>cp</vt:lpstr>
      <vt:lpstr>mv</vt:lpstr>
      <vt:lpstr>Tdlr;</vt:lpstr>
      <vt:lpstr>Using Git</vt:lpstr>
      <vt:lpstr>Key Concept: Repositories</vt:lpstr>
      <vt:lpstr>Step 1: Create local git repository</vt:lpstr>
      <vt:lpstr>Step 2: Add a new file to the repo</vt:lpstr>
      <vt:lpstr>Check status of the repo</vt:lpstr>
      <vt:lpstr>Commits and Staging Environment</vt:lpstr>
      <vt:lpstr>Step 3: Adding a file to staging environment /wooden box</vt:lpstr>
      <vt:lpstr>Step 4: Create a commit / moving to steel safe</vt:lpstr>
      <vt:lpstr>Recap</vt:lpstr>
      <vt:lpstr>Check your log</vt:lpstr>
      <vt:lpstr>How does a typical project look like?</vt:lpstr>
      <vt:lpstr>So many weird terms?</vt:lpstr>
      <vt:lpstr>Quick Exercise</vt:lpstr>
      <vt:lpstr>What is Github?</vt:lpstr>
      <vt:lpstr>What is Github?</vt:lpstr>
      <vt:lpstr>Step 5: Create a new repository on Github</vt:lpstr>
      <vt:lpstr>Step 6: Push master branch to Github</vt:lpstr>
      <vt:lpstr>Refresh your github repo page!</vt:lpstr>
      <vt:lpstr>Remotes</vt:lpstr>
      <vt:lpstr>Pushing and Pulling</vt:lpstr>
      <vt:lpstr>Advanced Workflows</vt:lpstr>
      <vt:lpstr>Key Concept: Branches</vt:lpstr>
      <vt:lpstr>Key Concept: Merging</vt:lpstr>
      <vt:lpstr>Step 7: Create a new branch</vt:lpstr>
      <vt:lpstr>Step 8: Save changes to new branch</vt:lpstr>
      <vt:lpstr>Step 9A: Merge changes into master</vt:lpstr>
      <vt:lpstr>Creating a Pull Request</vt:lpstr>
      <vt:lpstr>About Pull Requests </vt:lpstr>
      <vt:lpstr>Step 9B: Push changes to remote branch</vt:lpstr>
      <vt:lpstr>See your new branch on Github</vt:lpstr>
      <vt:lpstr>Step10: Create a Pull Request</vt:lpstr>
      <vt:lpstr>Goal: </vt:lpstr>
      <vt:lpstr>Updated master branch</vt:lpstr>
      <vt:lpstr>Step 11: Get changes back on your computer</vt:lpstr>
      <vt:lpstr>Checkout </vt:lpstr>
      <vt:lpstr>Checkout previous version of file</vt:lpstr>
      <vt:lpstr>Merge Conflicts</vt:lpstr>
      <vt:lpstr>Conflict Free Merge</vt:lpstr>
      <vt:lpstr>Merge Conflict</vt:lpstr>
      <vt:lpstr>Resolving the Conflict</vt:lpstr>
      <vt:lpstr>Undo local changes</vt:lpstr>
      <vt:lpstr>Soft Reset (default)</vt:lpstr>
      <vt:lpstr>Soft Reset (default)</vt:lpstr>
      <vt:lpstr>Git hard reset (oof)</vt:lpstr>
      <vt:lpstr>Hard Reset</vt:lpstr>
      <vt:lpstr>Final Activity: Making and merging PR request</vt:lpstr>
      <vt:lpstr>Forking Repos</vt:lpstr>
      <vt:lpstr>Cloning the Repo</vt:lpstr>
      <vt:lpstr>PowerPoint Presentation</vt:lpstr>
      <vt:lpstr>Your first approved PR </vt:lpstr>
      <vt:lpstr>Git n00b Certified!</vt:lpstr>
      <vt:lpstr>What we did not cover</vt:lpstr>
      <vt:lpstr>Quality of Life Hacks</vt:lpstr>
      <vt:lpstr>Git GUI Clients: Normie Tools</vt:lpstr>
      <vt:lpstr>More Git Clients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and Github</dc:title>
  <cp:lastModifiedBy>Ng Yi Chong Raynold</cp:lastModifiedBy>
  <cp:revision>50</cp:revision>
  <cp:lastPrinted>2019-08-31T03:04:40Z</cp:lastPrinted>
  <dcterms:modified xsi:type="dcterms:W3CDTF">2019-10-15T02:26:22Z</dcterms:modified>
</cp:coreProperties>
</file>